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70" r:id="rId11"/>
    <p:sldId id="259" r:id="rId12"/>
    <p:sldId id="271" r:id="rId13"/>
    <p:sldId id="272" r:id="rId14"/>
    <p:sldId id="261" r:id="rId15"/>
    <p:sldId id="26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866" autoAdjust="0"/>
  </p:normalViewPr>
  <p:slideViewPr>
    <p:cSldViewPr snapToGrid="0">
      <p:cViewPr varScale="1">
        <p:scale>
          <a:sx n="57" d="100"/>
          <a:sy n="57" d="100"/>
        </p:scale>
        <p:origin x="168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F9941-ECB4-46F9-9E15-A3D223466D6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17DF-118B-4240-AE20-D927C27F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Czech korunas, Bitcoins, euros and </a:t>
            </a:r>
            <a:r>
              <a:rPr lang="en-US" dirty="0"/>
              <a:t>Iranian rials</a:t>
            </a:r>
          </a:p>
          <a:p>
            <a:r>
              <a:rPr lang="en-US" dirty="0">
                <a:ea typeface="Calibri"/>
                <a:cs typeface="Calibri"/>
              </a:rPr>
              <a:t>Arduino Nano, some random leather wallet, SEMTEX</a:t>
            </a:r>
            <a:r>
              <a:rPr lang="en-US" dirty="0"/>
              <a:t>® 10, Apple </a:t>
            </a:r>
            <a:r>
              <a:rPr lang="en-US" dirty="0" err="1"/>
              <a:t>Airtag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If you have a problem with your phone being stolen, look no further than our competitor Samsung and their Note 7 lineup</a:t>
            </a:r>
            <a:endParaRPr lang="en-US" sz="200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Lets</a:t>
            </a:r>
            <a:r>
              <a:rPr lang="cs-CZ" dirty="0"/>
              <a:t> talk market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417DF-118B-4240-AE20-D927C27F17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23F29E-182B-5D00-DB24-0B7C9E4A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CBABB02-63F2-8E61-9FD1-2B2F7881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2EF3A1-D792-F8B6-CC05-D72690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933C3A-78DB-EF67-7FD1-86349E96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85ACAE-55FA-2198-75BB-B426F93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53C3AD-E7D0-FEA0-E84B-455026AB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A52951-E7EC-CD74-E8CC-F512FACBD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AC925D-13BD-FAB4-B4D3-4412ED0C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89E577-F9E4-9E22-AC2D-F672562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CBF3AE-9923-CC25-D8A7-A2AE222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5CD7F3-90F9-B473-542C-598327EA5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53EA43-3E65-F899-0860-47E2F03B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60DB53-DCF0-BF0E-3A60-1DE6FFB1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C235D0-4901-8C83-8843-DA78EDF3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747975-E146-1203-BEED-8A3DB035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C2260-3702-6821-A04C-3D5443E6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F3E27A-FE00-9DCB-6711-D7202ED9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C4FA93-9290-715C-1ECC-1F1432B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2BBFDE2-1B99-37CF-F8BB-612027AD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57393B-C321-FE0A-A292-FDD8C28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90A5A7-14D5-48CD-A356-EE541091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276E54-EB66-26B9-0E14-70A6D965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58AC92-1150-E320-B1B0-3B728CE5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836A01-8705-FE1F-F0B1-FE2096C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A36CAB-2B15-C7E9-686E-E267F96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148888-F096-1C3E-936A-4A2A495B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59F2F9-3A57-81B1-CFAC-962459C3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E339953-EA9E-C40D-A489-0C1AF922E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9533F1-A9FE-C99C-8B51-F6AD2FA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09D6AEC-8764-684E-D6CF-7F48852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FC7EA06-C895-0CCA-A33F-1E42A078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5C91-84B2-ADE3-6FDF-281C2F94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EFE7E09-6D65-37E2-1D17-4AEF2A83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BA4763E-4B8F-9F58-89CE-43150C6C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E548C53-8DB1-3016-66CE-A93EDE73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AA26F5-2E14-BCF1-D4A3-6CBBC148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5C1FEA3-9B5E-2975-E606-02153FAB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3F9BE6D-6EBC-B08D-0EEB-E78B607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3F7637-F8EA-E7D2-1292-1DFFB6B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1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79CDE-B8B8-0EB8-41B0-F575E5E6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07B4C6-25C0-2959-0C4C-4159778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A12B9BA-CD2F-C8DE-C164-41424424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0CACC5-4AFF-FD14-8930-78107EB0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1E44A73-C908-0770-7378-2C4D393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76E3DB6-2FF8-4FAB-1A62-F844134F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82E9F2F-DF2B-1A75-7860-6BD493B7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843D41-F127-A394-DDB9-347C955B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E2114E-3818-555E-95F2-60E8A174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0117162-4AB6-7600-4830-0772CAA4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3DC0B1-7EED-E914-61B6-2C3765E9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6495C-5B11-67B9-757D-707268F0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FF6CDA-C9BB-D583-B8F1-CCF1E4F2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283C57-14F5-64D8-2DA1-C078D97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913FC2A-7FB5-E745-6DD1-2EC271BE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7787AD8-F205-6814-FFCA-05AC0BC75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B129BB5-BD02-CF5B-9A41-597D6495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3EDC81-B552-E0F1-83B9-242531A8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346205C-BE15-F75D-DC57-4964F6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0A8222C-3990-23BF-35E5-63A721DA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039767-177C-D374-65EE-DB51CEE2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0AE736-BAFF-C695-EF10-BAFA3EFFF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1387-C4C9-4BA8-A323-5E08B0BC65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03B726-3F4B-6257-7F04-0555B7D1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2C9DF19-5F26-C033-5342-2F021E70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73240-C13D-40D7-8937-2457F33D2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jpeg"/><Relationship Id="rId3" Type="http://schemas.openxmlformats.org/officeDocument/2006/relationships/image" Target="../media/image14.svg"/><Relationship Id="rId7" Type="http://schemas.openxmlformats.org/officeDocument/2006/relationships/image" Target="../media/image27.svg"/><Relationship Id="rId12" Type="http://schemas.openxmlformats.org/officeDocument/2006/relationships/image" Target="../media/image2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1.png"/><Relationship Id="rId18" Type="http://schemas.openxmlformats.org/officeDocument/2006/relationships/image" Target="../media/image1.png"/><Relationship Id="rId3" Type="http://schemas.openxmlformats.org/officeDocument/2006/relationships/image" Target="../media/image13.png"/><Relationship Id="rId21" Type="http://schemas.microsoft.com/office/2007/relationships/hdphoto" Target="../media/hdphoto6.wdp"/><Relationship Id="rId7" Type="http://schemas.openxmlformats.org/officeDocument/2006/relationships/image" Target="../media/image26.png"/><Relationship Id="rId12" Type="http://schemas.openxmlformats.org/officeDocument/2006/relationships/image" Target="../media/image12.svg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microsoft.com/office/2007/relationships/hdphoto" Target="../media/hdphoto4.wdp"/><Relationship Id="rId10" Type="http://schemas.openxmlformats.org/officeDocument/2006/relationships/image" Target="../media/image10.svg"/><Relationship Id="rId19" Type="http://schemas.microsoft.com/office/2007/relationships/hdphoto" Target="../media/hdphoto1.wdp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35.png"/><Relationship Id="rId17" Type="http://schemas.openxmlformats.org/officeDocument/2006/relationships/image" Target="../media/image40.gif"/><Relationship Id="rId2" Type="http://schemas.openxmlformats.org/officeDocument/2006/relationships/image" Target="../media/image1.png"/><Relationship Id="rId16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8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44.jpe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42.svg"/><Relationship Id="rId1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5" Type="http://schemas.openxmlformats.org/officeDocument/2006/relationships/image" Target="../media/image37.png"/><Relationship Id="rId10" Type="http://schemas.openxmlformats.org/officeDocument/2006/relationships/image" Target="../media/image8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48.jpe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0.svg"/><Relationship Id="rId17" Type="http://schemas.openxmlformats.org/officeDocument/2006/relationships/image" Target="../media/image4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5.png"/><Relationship Id="rId10" Type="http://schemas.openxmlformats.org/officeDocument/2006/relationships/image" Target="../media/image8.svg"/><Relationship Id="rId19" Type="http://schemas.openxmlformats.org/officeDocument/2006/relationships/image" Target="../media/image49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18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0.sv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gif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0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89BB292-04E4-3E44-5363-A79B155B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075C-75CE-5E03-958E-ADD17A2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A43BDC2-84D5-71BB-CED3-FCD57B7E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56" y="-33814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425DB2AB-99FC-0A96-AFF1-3A7462ED4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C167972D-2D0A-42BE-D7B1-DFD48F38B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85739B6-24FA-4CE7-D790-50725F7BF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3727C3A2-FE02-DC89-3843-D9FBB879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DD75E2B-A2D2-8637-EC5A-0E8520F2343C}"/>
              </a:ext>
            </a:extLst>
          </p:cNvPr>
          <p:cNvSpPr txBox="1"/>
          <p:nvPr/>
        </p:nvSpPr>
        <p:spPr>
          <a:xfrm>
            <a:off x="1171109" y="185579"/>
            <a:ext cx="917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proudly use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</a:t>
            </a:r>
            <a:r>
              <a:rPr lang="cs-CZ" sz="2400" dirty="0" err="1"/>
              <a:t>explosive</a:t>
            </a:r>
            <a:r>
              <a:rPr lang="en-US" sz="2400" dirty="0"/>
              <a:t> made in the Czech Republic to ensure quality and support local craftsmanship.</a:t>
            </a:r>
            <a:endParaRPr lang="cs-CZ" sz="2400" dirty="0"/>
          </a:p>
        </p:txBody>
      </p:sp>
      <p:pic>
        <p:nvPicPr>
          <p:cNvPr id="1026" name="Picture 2" descr="Semtex Original energetický nápoj 24x500 ml plech - Energetické nápoje,  Nealko, Nápoje, tabák">
            <a:extLst>
              <a:ext uri="{FF2B5EF4-FFF2-40B4-BE49-F238E27FC236}">
                <a16:creationId xmlns:a16="http://schemas.microsoft.com/office/drawing/2014/main" id="{CFBD96A5-961B-E0E3-0C41-1A493D75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97" y="890194"/>
            <a:ext cx="3257285" cy="32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E4F6AF34-2C76-3281-611E-292B9779E70D}"/>
              </a:ext>
            </a:extLst>
          </p:cNvPr>
          <p:cNvSpPr txBox="1"/>
          <p:nvPr/>
        </p:nvSpPr>
        <p:spPr>
          <a:xfrm>
            <a:off x="1171109" y="1649530"/>
            <a:ext cx="729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ensure</a:t>
            </a:r>
            <a:r>
              <a:rPr lang="cs-CZ" sz="2400" dirty="0"/>
              <a:t> </a:t>
            </a:r>
            <a:r>
              <a:rPr lang="cs-CZ" sz="2400" dirty="0" err="1"/>
              <a:t>premium</a:t>
            </a:r>
            <a:r>
              <a:rPr lang="en-US" sz="2400" dirty="0"/>
              <a:t> durability we use high-quality leather from local </a:t>
            </a:r>
            <a:r>
              <a:rPr lang="cs-CZ" sz="2400" dirty="0"/>
              <a:t>C</a:t>
            </a:r>
            <a:r>
              <a:rPr lang="en-US" sz="2400" dirty="0" err="1"/>
              <a:t>zech</a:t>
            </a:r>
            <a:r>
              <a:rPr lang="en-US" sz="2400" dirty="0"/>
              <a:t> farmers.</a:t>
            </a:r>
            <a:endParaRPr lang="cs-CZ" sz="2400" dirty="0"/>
          </a:p>
        </p:txBody>
      </p:sp>
      <p:pic>
        <p:nvPicPr>
          <p:cNvPr id="1028" name="Picture 4" descr="Příběh řepky olejky, Andreje Babiše a monopolu Agrofertu na výrobu biopaliv  v Česku — HlídacíPes.org">
            <a:extLst>
              <a:ext uri="{FF2B5EF4-FFF2-40B4-BE49-F238E27FC236}">
                <a16:creationId xmlns:a16="http://schemas.microsoft.com/office/drawing/2014/main" id="{466ACE2C-8E19-39B9-2C1F-ECC05F4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7" y="2214699"/>
            <a:ext cx="3783067" cy="20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E892D37-805A-C299-DBEC-C553A5045E26}"/>
              </a:ext>
            </a:extLst>
          </p:cNvPr>
          <p:cNvSpPr txBox="1"/>
          <p:nvPr/>
        </p:nvSpPr>
        <p:spPr>
          <a:xfrm>
            <a:off x="1193977" y="4472284"/>
            <a:ext cx="640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wallets are proudly handcrafted by skilled Czech artisans, ensuring exceptional quality while supporting local craftsmanship and communities</a:t>
            </a:r>
            <a:endParaRPr lang="cs-CZ" sz="2400" dirty="0"/>
          </a:p>
        </p:txBody>
      </p:sp>
      <p:pic>
        <p:nvPicPr>
          <p:cNvPr id="1032" name="Picture 8" descr="Láďa Hruška | Český Kutil.cz">
            <a:extLst>
              <a:ext uri="{FF2B5EF4-FFF2-40B4-BE49-F238E27FC236}">
                <a16:creationId xmlns:a16="http://schemas.microsoft.com/office/drawing/2014/main" id="{CBA1D9F5-F5E9-BDFE-BDD7-0B1BA5DE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161" r="20440" b="39381"/>
          <a:stretch/>
        </p:blipFill>
        <p:spPr bwMode="auto">
          <a:xfrm>
            <a:off x="7795475" y="4349349"/>
            <a:ext cx="3531476" cy="23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139C7E4-8A38-14F8-F084-1CEC39879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0393">
            <a:off x="351595" y="19247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9BF0858-64D7-45BC-9729-C04D60A4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507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525172CE-37C7-F880-3491-CA93208E5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A80347B9-E402-1ACF-3B2C-E653F1A52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177E198-0C90-8011-1EDD-0A8A59DAE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2EDAD096-EB94-6473-535D-06F452E6E2DA}"/>
              </a:ext>
            </a:extLst>
          </p:cNvPr>
          <p:cNvSpPr txBox="1"/>
          <p:nvPr/>
        </p:nvSpPr>
        <p:spPr>
          <a:xfrm>
            <a:off x="7423842" y="1813733"/>
            <a:ext cx="376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lil </a:t>
            </a:r>
            <a:r>
              <a:rPr lang="cs-CZ" dirty="0" err="1"/>
              <a:t>bro</a:t>
            </a:r>
            <a:r>
              <a:rPr lang="cs-CZ" dirty="0"/>
              <a:t>, sem napiš jak získáme peníze @Lukáš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8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2710-8A0C-B352-90F8-F7D5A9B8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29BF0858-64D7-45BC-9729-C04D60A4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41" y="-507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525172CE-37C7-F880-3491-CA93208E5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141689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3B999D6-DE6C-72AF-7DE3-AC4C80E4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6" y="288458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A80347B9-E402-1ACF-3B2C-E653F1A52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5820311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177E198-0C90-8011-1EDD-0A8A59DAE8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4352449"/>
            <a:ext cx="720000" cy="720000"/>
          </a:xfrm>
          <a:prstGeom prst="rect">
            <a:avLst/>
          </a:prstGeom>
        </p:spPr>
      </p:pic>
      <p:grpSp>
        <p:nvGrpSpPr>
          <p:cNvPr id="25" name="Skupina 24">
            <a:extLst>
              <a:ext uri="{FF2B5EF4-FFF2-40B4-BE49-F238E27FC236}">
                <a16:creationId xmlns:a16="http://schemas.microsoft.com/office/drawing/2014/main" id="{9253C908-97DD-CAC8-3459-F157EB864431}"/>
              </a:ext>
            </a:extLst>
          </p:cNvPr>
          <p:cNvGrpSpPr/>
          <p:nvPr/>
        </p:nvGrpSpPr>
        <p:grpSpPr>
          <a:xfrm>
            <a:off x="5716044" y="3399773"/>
            <a:ext cx="5227527" cy="3131417"/>
            <a:chOff x="5716044" y="3399773"/>
            <a:chExt cx="5227527" cy="3131417"/>
          </a:xfrm>
        </p:grpSpPr>
        <p:pic>
          <p:nvPicPr>
            <p:cNvPr id="3" name="Obrázek 2" descr="SEMTEX® 10">
              <a:extLst>
                <a:ext uri="{FF2B5EF4-FFF2-40B4-BE49-F238E27FC236}">
                  <a16:creationId xmlns:a16="http://schemas.microsoft.com/office/drawing/2014/main" id="{53F10919-EC4A-4A9C-5F82-6D7BC634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0309" r="35199" b="885"/>
            <a:stretch/>
          </p:blipFill>
          <p:spPr>
            <a:xfrm>
              <a:off x="5716044" y="3399773"/>
              <a:ext cx="3861081" cy="23340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Obrázek 5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43088CF-E8A0-B040-6511-B8561D44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0372" y="4627410"/>
              <a:ext cx="2743199" cy="1903780"/>
            </a:xfrm>
            <a:prstGeom prst="rect">
              <a:avLst/>
            </a:prstGeom>
          </p:spPr>
        </p:pic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373148BF-6B23-C775-022B-E06DD6F1034D}"/>
                </a:ext>
              </a:extLst>
            </p:cNvPr>
            <p:cNvSpPr txBox="1"/>
            <p:nvPr/>
          </p:nvSpPr>
          <p:spPr>
            <a:xfrm rot="1380000">
              <a:off x="9191177" y="5431598"/>
              <a:ext cx="14926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32,- €</a:t>
              </a:r>
            </a:p>
          </p:txBody>
        </p:sp>
      </p:grp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E9C1166E-B81D-41F6-05A9-566ECD3B5617}"/>
              </a:ext>
            </a:extLst>
          </p:cNvPr>
          <p:cNvGrpSpPr/>
          <p:nvPr/>
        </p:nvGrpSpPr>
        <p:grpSpPr>
          <a:xfrm>
            <a:off x="7647139" y="314195"/>
            <a:ext cx="4448875" cy="3631088"/>
            <a:chOff x="7647139" y="314195"/>
            <a:chExt cx="4448875" cy="3631088"/>
          </a:xfrm>
        </p:grpSpPr>
        <p:pic>
          <p:nvPicPr>
            <p:cNvPr id="4" name="Obrázek 3" descr="Apple AirTag - Bluetooth lokalizační čip - Hlavní obrázek">
              <a:extLst>
                <a:ext uri="{FF2B5EF4-FFF2-40B4-BE49-F238E27FC236}">
                  <a16:creationId xmlns:a16="http://schemas.microsoft.com/office/drawing/2014/main" id="{D20EF0F0-8C81-F0A9-FF75-A3B7F72C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47139" y="314195"/>
              <a:ext cx="2743200" cy="2743200"/>
            </a:xfrm>
            <a:prstGeom prst="rect">
              <a:avLst/>
            </a:prstGeom>
          </p:spPr>
        </p:pic>
        <p:pic>
          <p:nvPicPr>
            <p:cNvPr id="7" name="Obrázek 6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BB75812C-143A-7BAF-87C5-CDC9C30E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52564" y="1840369"/>
              <a:ext cx="2743199" cy="1903780"/>
            </a:xfrm>
            <a:prstGeom prst="rect">
              <a:avLst/>
            </a:prstGeom>
          </p:spPr>
        </p:pic>
        <p:sp>
          <p:nvSpPr>
            <p:cNvPr id="15" name="Obdélník 14">
              <a:extLst>
                <a:ext uri="{FF2B5EF4-FFF2-40B4-BE49-F238E27FC236}">
                  <a16:creationId xmlns:a16="http://schemas.microsoft.com/office/drawing/2014/main" id="{87FB48E9-B693-B340-C165-445B4AD9078E}"/>
                </a:ext>
              </a:extLst>
            </p:cNvPr>
            <p:cNvSpPr/>
            <p:nvPr/>
          </p:nvSpPr>
          <p:spPr>
            <a:xfrm rot="1320000">
              <a:off x="10227549" y="2817942"/>
              <a:ext cx="1868465" cy="1127341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00F6892F-6B58-7FA4-B2AC-7EACDA510875}"/>
                </a:ext>
              </a:extLst>
            </p:cNvPr>
            <p:cNvSpPr txBox="1"/>
            <p:nvPr/>
          </p:nvSpPr>
          <p:spPr>
            <a:xfrm rot="1380000">
              <a:off x="9321192" y="2889029"/>
              <a:ext cx="258871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1 413 040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 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﷼</a:t>
              </a:r>
              <a:endParaRPr lang="cs-CZ" dirty="0">
                <a:solidFill>
                  <a:schemeClr val="bg1"/>
                </a:solidFill>
                <a:latin typeface="Comic Sans MS"/>
                <a:ea typeface="Calibri" panose="020F0502020204030204"/>
                <a:cs typeface="Calibri" panose="020F0502020204030204"/>
              </a:endParaRPr>
            </a:p>
          </p:txBody>
        </p:sp>
      </p:grp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FBE9EEC4-24BF-E3FD-4712-2CBD8844A6C5}"/>
              </a:ext>
            </a:extLst>
          </p:cNvPr>
          <p:cNvGrpSpPr/>
          <p:nvPr/>
        </p:nvGrpSpPr>
        <p:grpSpPr>
          <a:xfrm>
            <a:off x="670729" y="2375626"/>
            <a:ext cx="5588288" cy="3698700"/>
            <a:chOff x="670729" y="2375626"/>
            <a:chExt cx="5588288" cy="3698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8139C7E4-8A38-14F8-F084-1CEC3987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40393">
              <a:off x="670729" y="2375626"/>
              <a:ext cx="4759411" cy="3155117"/>
            </a:xfrm>
            <a:prstGeom prst="rect">
              <a:avLst/>
            </a:prstGeom>
          </p:spPr>
        </p:pic>
        <p:pic>
          <p:nvPicPr>
            <p:cNvPr id="5" name="Obrázek 4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91C2D5AC-28E9-5FFC-AEB1-AA762E5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1907" y="4021986"/>
              <a:ext cx="2743199" cy="1903780"/>
            </a:xfrm>
            <a:prstGeom prst="rect">
              <a:avLst/>
            </a:prstGeom>
          </p:spPr>
        </p:pic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436414E0-A82F-6563-756A-1F8F103EE20A}"/>
                </a:ext>
              </a:extLst>
            </p:cNvPr>
            <p:cNvSpPr/>
            <p:nvPr/>
          </p:nvSpPr>
          <p:spPr>
            <a:xfrm rot="1320000">
              <a:off x="4390552" y="4936547"/>
              <a:ext cx="1868465" cy="1137779"/>
            </a:xfrm>
            <a:prstGeom prst="rect">
              <a:avLst/>
            </a:prstGeom>
            <a:solidFill>
              <a:srgbClr val="EB37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BB49EF33-5938-35B4-279A-BE8D072AEF10}"/>
                </a:ext>
              </a:extLst>
            </p:cNvPr>
            <p:cNvSpPr txBox="1"/>
            <p:nvPr/>
          </p:nvSpPr>
          <p:spPr>
            <a:xfrm rot="1380000">
              <a:off x="3584835" y="5011715"/>
              <a:ext cx="24008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32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0,000011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</a:rPr>
                <a:t> </a:t>
              </a:r>
              <a:r>
                <a:rPr lang="cs-CZ" sz="3200" dirty="0">
                  <a:solidFill>
                    <a:schemeClr val="bg1"/>
                  </a:solidFill>
                  <a:latin typeface="Comic Sans MS"/>
                  <a:ea typeface="+mn-lt"/>
                  <a:cs typeface="+mn-lt"/>
                </a:rPr>
                <a:t>₿</a:t>
              </a:r>
              <a:endParaRPr lang="cs-CZ" sz="3200" dirty="0">
                <a:solidFill>
                  <a:schemeClr val="bg1"/>
                </a:solidFill>
                <a:latin typeface="Comic Sans MS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DB25D21-7DEF-A212-DAA8-FB428314D7AF}"/>
              </a:ext>
            </a:extLst>
          </p:cNvPr>
          <p:cNvGrpSpPr/>
          <p:nvPr/>
        </p:nvGrpSpPr>
        <p:grpSpPr>
          <a:xfrm>
            <a:off x="1354661" y="224545"/>
            <a:ext cx="4945358" cy="2767031"/>
            <a:chOff x="1354661" y="224545"/>
            <a:chExt cx="4945358" cy="2767031"/>
          </a:xfrm>
        </p:grpSpPr>
        <p:pic>
          <p:nvPicPr>
            <p:cNvPr id="17" name="Obrázek 16" descr="A000005_03.front.jpg">
              <a:extLst>
                <a:ext uri="{FF2B5EF4-FFF2-40B4-BE49-F238E27FC236}">
                  <a16:creationId xmlns:a16="http://schemas.microsoft.com/office/drawing/2014/main" id="{B1A57162-1FAA-AD43-08FA-3D55A025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0000">
              <a:off x="3556819" y="224545"/>
              <a:ext cx="2743200" cy="2058135"/>
            </a:xfrm>
            <a:prstGeom prst="rect">
              <a:avLst/>
            </a:prstGeom>
          </p:spPr>
        </p:pic>
        <p:pic>
          <p:nvPicPr>
            <p:cNvPr id="18" name="Obrázek 17" descr="Vektorová grafika „Red price tag label sale blank isolated“ ze služby Stock  | Adobe Stock">
              <a:extLst>
                <a:ext uri="{FF2B5EF4-FFF2-40B4-BE49-F238E27FC236}">
                  <a16:creationId xmlns:a16="http://schemas.microsoft.com/office/drawing/2014/main" id="{16A11BEF-61A3-8F5F-9108-CE0D82BC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354661" y="1087796"/>
              <a:ext cx="2743199" cy="1903780"/>
            </a:xfrm>
            <a:prstGeom prst="rect">
              <a:avLst/>
            </a:prstGeom>
          </p:spPr>
        </p:pic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EF0DCEB2-D029-E532-9604-F1F93373FBA6}"/>
                </a:ext>
              </a:extLst>
            </p:cNvPr>
            <p:cNvSpPr txBox="1"/>
            <p:nvPr/>
          </p:nvSpPr>
          <p:spPr>
            <a:xfrm rot="20220000" flipH="1">
              <a:off x="1657208" y="1682737"/>
              <a:ext cx="1492684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sz="2800" dirty="0">
                  <a:solidFill>
                    <a:srgbClr val="FFFFFF"/>
                  </a:solidFill>
                  <a:latin typeface="Comic Sans MS"/>
                  <a:ea typeface="+mn-lt"/>
                  <a:cs typeface="+mn-lt"/>
                </a:rPr>
                <a:t>670,83</a:t>
              </a:r>
              <a:r>
                <a:rPr lang="cs-CZ" sz="2800" dirty="0">
                  <a:solidFill>
                    <a:schemeClr val="bg1"/>
                  </a:solidFill>
                  <a:latin typeface="Comic Sans MS"/>
                </a:rPr>
                <a:t> Kč</a:t>
              </a:r>
              <a:endParaRPr lang="cs-CZ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2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5311-8245-DE6C-B65C-0481402D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AF50D7B2-64B3-4E10-3BAB-87DB14B1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2768">
            <a:off x="-214463" y="150749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44B08E3-1D40-86C7-F4B8-3F77125E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-1516735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A830B2DF-033C-2BA0-F6F8-4346B3718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-4904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15EE6D2-6422-1053-34D6-BA18978C6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141864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5CC14A85-6904-E610-0DA5-0B6F03666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435436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1C7246A6-3110-1853-6786-E31D7E7F5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2886505"/>
            <a:ext cx="720000" cy="720000"/>
          </a:xfrm>
          <a:prstGeom prst="rect">
            <a:avLst/>
          </a:prstGeom>
        </p:spPr>
      </p:pic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FF564AB1-C1B2-0735-97F5-A062292CF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6" y="5822229"/>
            <a:ext cx="720000" cy="720000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CE12463-15EB-6EC7-0AED-0ED444254F7B}"/>
              </a:ext>
            </a:extLst>
          </p:cNvPr>
          <p:cNvSpPr txBox="1"/>
          <p:nvPr/>
        </p:nvSpPr>
        <p:spPr>
          <a:xfrm>
            <a:off x="6258962" y="743788"/>
            <a:ext cx="513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>
                <a:solidFill>
                  <a:schemeClr val="accent6"/>
                </a:solidFill>
              </a:rPr>
              <a:t>Wallet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theft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will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significantly</a:t>
            </a:r>
            <a:r>
              <a:rPr lang="cs-CZ" sz="3200" dirty="0">
                <a:solidFill>
                  <a:schemeClr val="accent6"/>
                </a:solidFill>
              </a:rPr>
              <a:t> </a:t>
            </a:r>
            <a:r>
              <a:rPr lang="cs-CZ" sz="3200" dirty="0" err="1">
                <a:solidFill>
                  <a:schemeClr val="accent6"/>
                </a:solidFill>
              </a:rPr>
              <a:t>decrease</a:t>
            </a:r>
            <a:endParaRPr lang="cs-CZ" sz="3200" dirty="0">
              <a:solidFill>
                <a:schemeClr val="accent6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318A38C-79A4-C558-FAD0-26156DED247D}"/>
              </a:ext>
            </a:extLst>
          </p:cNvPr>
          <p:cNvSpPr txBox="1"/>
          <p:nvPr/>
        </p:nvSpPr>
        <p:spPr>
          <a:xfrm>
            <a:off x="6712050" y="4181539"/>
            <a:ext cx="2804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may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be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wanted</a:t>
            </a:r>
            <a:r>
              <a:rPr lang="cs-CZ" sz="2800" dirty="0">
                <a:solidFill>
                  <a:srgbClr val="FF0000"/>
                </a:solidFill>
              </a:rPr>
              <a:t> by </a:t>
            </a:r>
            <a:r>
              <a:rPr lang="cs-CZ" sz="2800" dirty="0" err="1">
                <a:solidFill>
                  <a:srgbClr val="FF0000"/>
                </a:solidFill>
              </a:rPr>
              <a:t>the</a:t>
            </a:r>
            <a:r>
              <a:rPr lang="cs-CZ" sz="2800" dirty="0">
                <a:solidFill>
                  <a:srgbClr val="FF0000"/>
                </a:solidFill>
              </a:rPr>
              <a:t> police </a:t>
            </a:r>
            <a:r>
              <a:rPr lang="cs-CZ" sz="2800" dirty="0" err="1">
                <a:solidFill>
                  <a:srgbClr val="FF0000"/>
                </a:solidFill>
              </a:rPr>
              <a:t>for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possesion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of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explosives</a:t>
            </a:r>
            <a:r>
              <a:rPr lang="cs-CZ" sz="2800" dirty="0">
                <a:solidFill>
                  <a:srgbClr val="FF0000"/>
                </a:solidFill>
              </a:rPr>
              <a:t>. (</a:t>
            </a:r>
            <a:r>
              <a:rPr lang="cs-CZ" sz="2800" dirty="0" err="1">
                <a:solidFill>
                  <a:srgbClr val="FF0000"/>
                </a:solidFill>
              </a:rPr>
              <a:t>if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you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get</a:t>
            </a:r>
            <a:r>
              <a:rPr lang="cs-CZ" sz="2800" dirty="0">
                <a:solidFill>
                  <a:srgbClr val="FF0000"/>
                </a:solidFill>
              </a:rPr>
              <a:t> </a:t>
            </a:r>
            <a:r>
              <a:rPr lang="cs-CZ" sz="2800" dirty="0" err="1">
                <a:solidFill>
                  <a:srgbClr val="FF0000"/>
                </a:solidFill>
              </a:rPr>
              <a:t>caught</a:t>
            </a:r>
            <a:r>
              <a:rPr lang="cs-CZ" sz="2800" dirty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Obrázek 3" descr="Police Raid GIFs | Tenor">
            <a:extLst>
              <a:ext uri="{FF2B5EF4-FFF2-40B4-BE49-F238E27FC236}">
                <a16:creationId xmlns:a16="http://schemas.microsoft.com/office/drawing/2014/main" id="{EF7A8657-7ADB-E277-F1DE-21914F4107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2716" y="4717354"/>
            <a:ext cx="2095500" cy="1181100"/>
          </a:xfrm>
          <a:prstGeom prst="rect">
            <a:avLst/>
          </a:prstGeom>
        </p:spPr>
      </p:pic>
      <p:pic>
        <p:nvPicPr>
          <p:cNvPr id="6" name="Obrázek 5" descr="Exploding GIFs | Tenor">
            <a:extLst>
              <a:ext uri="{FF2B5EF4-FFF2-40B4-BE49-F238E27FC236}">
                <a16:creationId xmlns:a16="http://schemas.microsoft.com/office/drawing/2014/main" id="{E9C4B4D8-F2A3-C6B7-BE85-04026158A2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6497" y="1326976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F5F7-FF62-227D-6254-9009E344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28769AD4-7A90-90DB-8C0D-2DF54A19C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9434">
            <a:off x="5155823" y="1670643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D8DB92A0-80C4-3FE6-C8A5-CAA31C39B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61C6D1-A367-E69A-1C54-ADCF65608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1514985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4EEC385-11F7-3498-776A-E142079AA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-47295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94BEB18-B7D7-7069-89A0-8E2405C9F9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2888427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BCDF5A7E-B126-D3AB-29A6-ED91F79041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1420565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31F57A07-AD2A-AB1C-437D-9463787AA4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4356289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533CCB9-C378-23DE-CBE0-31CF2FA1A346}"/>
              </a:ext>
            </a:extLst>
          </p:cNvPr>
          <p:cNvSpPr txBox="1"/>
          <p:nvPr/>
        </p:nvSpPr>
        <p:spPr>
          <a:xfrm>
            <a:off x="921190" y="5192938"/>
            <a:ext cx="48174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Built-in accelerometer to detect suspicious movement or unauthorized removal.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1D12A6-9993-F6CD-3B46-9209C281AF67}"/>
              </a:ext>
            </a:extLst>
          </p:cNvPr>
          <p:cNvSpPr txBox="1"/>
          <p:nvPr/>
        </p:nvSpPr>
        <p:spPr>
          <a:xfrm>
            <a:off x="3130420" y="1983217"/>
            <a:ext cx="490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Smart integration with a mobile app to activate/deactivate the self-defense mode.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3D65A84-5BB6-4DB8-B320-CEECE5F03D83}"/>
              </a:ext>
            </a:extLst>
          </p:cNvPr>
          <p:cNvSpPr txBox="1"/>
          <p:nvPr/>
        </p:nvSpPr>
        <p:spPr>
          <a:xfrm>
            <a:off x="1417696" y="738665"/>
            <a:ext cx="963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Explosion is triggered remotely or automatically after a specific distance from the owner.</a:t>
            </a:r>
            <a:r>
              <a:rPr lang="cs-CZ" sz="2000" dirty="0"/>
              <a:t> (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be</a:t>
            </a:r>
            <a:r>
              <a:rPr lang="cs-CZ" sz="2000" dirty="0"/>
              <a:t> </a:t>
            </a:r>
            <a:r>
              <a:rPr lang="cs-CZ" sz="2000" dirty="0" err="1"/>
              <a:t>dissambled</a:t>
            </a:r>
            <a:r>
              <a:rPr lang="cs-CZ" sz="2000" dirty="0"/>
              <a:t>)</a:t>
            </a:r>
            <a:endParaRPr lang="en-US" sz="20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EF635D4-83BD-6DFF-A135-B309767879FC}"/>
              </a:ext>
            </a:extLst>
          </p:cNvPr>
          <p:cNvSpPr txBox="1"/>
          <p:nvPr/>
        </p:nvSpPr>
        <p:spPr>
          <a:xfrm>
            <a:off x="1440273" y="3333042"/>
            <a:ext cx="2371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Battery life: up to 3 months per charge.</a:t>
            </a:r>
          </a:p>
        </p:txBody>
      </p:sp>
      <p:pic>
        <p:nvPicPr>
          <p:cNvPr id="2050" name="Picture 2" descr="Definitivní tečka za Galaxy Note 7: aktualizace zcela zakáže nabíjení |  Diit.cz">
            <a:extLst>
              <a:ext uri="{FF2B5EF4-FFF2-40B4-BE49-F238E27FC236}">
                <a16:creationId xmlns:a16="http://schemas.microsoft.com/office/drawing/2014/main" id="{0F127D0B-775A-EBEC-DDBA-DF161FBA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83" y="1604787"/>
            <a:ext cx="2789081" cy="15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orean roulette">
            <a:extLst>
              <a:ext uri="{FF2B5EF4-FFF2-40B4-BE49-F238E27FC236}">
                <a16:creationId xmlns:a16="http://schemas.microsoft.com/office/drawing/2014/main" id="{C8E10811-8E8A-8510-EF3D-6FC24930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" y="1284083"/>
            <a:ext cx="3069111" cy="1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81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8694-241E-6429-5AF1-6439C8D7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3CFF1D8-2535-00B9-42FD-9CE746CEB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5147">
            <a:off x="5620280" y="125699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19EE9D0-B1DE-1191-09C2-FC41A8FF0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41" y="-2677878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9431E94-E30A-0148-D1E7-8F8861130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41" y="-1674639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69A6F8-D777-8680-54FD-E9E5BC514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6" y="-1281009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30B41F6-1471-BA1A-0281-EAA8DF0F6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6" y="142248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D516E803-0DE6-2E70-2A40-5EB7B2EE5B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6" y="-45373"/>
            <a:ext cx="720000" cy="720000"/>
          </a:xfrm>
          <a:prstGeom prst="rect">
            <a:avLst/>
          </a:prstGeom>
        </p:spPr>
      </p:pic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B0004B72-3687-CACC-6647-3CBAD1D3CA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556" y="2890351"/>
            <a:ext cx="720000" cy="7200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F0FF1AE-847B-15BA-FD1A-B457523D196D}"/>
              </a:ext>
            </a:extLst>
          </p:cNvPr>
          <p:cNvSpPr txBox="1"/>
          <p:nvPr/>
        </p:nvSpPr>
        <p:spPr>
          <a:xfrm>
            <a:off x="1425527" y="757195"/>
            <a:ext cx="409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Professionals who carry important cards, cash, and IDs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7434FD9-EAD9-DEBE-AA85-84DA52E25FC7}"/>
              </a:ext>
            </a:extLst>
          </p:cNvPr>
          <p:cNvSpPr txBox="1"/>
          <p:nvPr/>
        </p:nvSpPr>
        <p:spPr>
          <a:xfrm>
            <a:off x="2709543" y="3429000"/>
            <a:ext cx="511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Travelers concerned about pickpockets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549A62B-09EC-9A9E-ECB2-6D4E89681292}"/>
              </a:ext>
            </a:extLst>
          </p:cNvPr>
          <p:cNvSpPr txBox="1"/>
          <p:nvPr/>
        </p:nvSpPr>
        <p:spPr>
          <a:xfrm>
            <a:off x="481555" y="5094476"/>
            <a:ext cx="635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enthusiasts who love innovative gadgets</a:t>
            </a:r>
          </a:p>
          <a:p>
            <a:endParaRPr lang="en-US" sz="2400" dirty="0"/>
          </a:p>
        </p:txBody>
      </p:sp>
      <p:pic>
        <p:nvPicPr>
          <p:cNvPr id="1026" name="Picture 2" descr="Aligátor na Hradě - Zem&amp;Vek">
            <a:extLst>
              <a:ext uri="{FF2B5EF4-FFF2-40B4-BE49-F238E27FC236}">
                <a16:creationId xmlns:a16="http://schemas.microsoft.com/office/drawing/2014/main" id="{6EF467F9-A510-7742-E6C3-F8DC103C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4655386"/>
            <a:ext cx="2694095" cy="19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rvey Specter | Suits Wiki | Fandom">
            <a:extLst>
              <a:ext uri="{FF2B5EF4-FFF2-40B4-BE49-F238E27FC236}">
                <a16:creationId xmlns:a16="http://schemas.microsoft.com/office/drawing/2014/main" id="{C5A9AC29-665C-1884-76A4-DC70C17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6123" y="64946"/>
            <a:ext cx="1974578" cy="30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A848DC-972D-8995-460F-CCB800157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2644" r="20964"/>
          <a:stretch/>
        </p:blipFill>
        <p:spPr bwMode="auto">
          <a:xfrm>
            <a:off x="563098" y="1155639"/>
            <a:ext cx="2127541" cy="412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C5F82D-1FA3-9E6B-6B2D-ECE5D7D7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48" y="625815"/>
            <a:ext cx="5294904" cy="560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0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8A0F-D826-A976-3942-9601C50B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F1FE333-DD0A-B407-F784-186642D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-171399"/>
            <a:ext cx="10580913" cy="706363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43853C8-132A-FF20-F56E-ECEA556E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70"/>
            <a:ext cx="12921916" cy="7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8833EFBF-7397-9118-74EF-3E85A603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2822">
            <a:off x="5469287" y="2087835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66E61DC-FD3E-F7E2-41C2-95F46A379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2881091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8F13C96-9AF8-4938-524D-0E46FB4BE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4348781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A2A7235A-25CE-C575-1C73-438403262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5816471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B48AA08-6C29-05DE-6EF0-1E735016C0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8752193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036E2D66-5C1D-C246-4CDB-4F0770172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7284331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04D9611-07B7-7E8B-9E84-C904A9C56969}"/>
              </a:ext>
            </a:extLst>
          </p:cNvPr>
          <p:cNvSpPr txBox="1"/>
          <p:nvPr/>
        </p:nvSpPr>
        <p:spPr>
          <a:xfrm>
            <a:off x="1665838" y="683660"/>
            <a:ext cx="4843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theft-deterrent wallet that explodes when stolen to surprise and deter thieves.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D5C91D8-DB32-2F52-44E6-8C1C15C50103}"/>
              </a:ext>
            </a:extLst>
          </p:cNvPr>
          <p:cNvSpPr txBox="1"/>
          <p:nvPr/>
        </p:nvSpPr>
        <p:spPr>
          <a:xfrm>
            <a:off x="2546287" y="2624399"/>
            <a:ext cx="4843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Contains a GPS tracker to help locate the wallet if lost or stolen.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F0DEEE-A4CA-C5AC-5DD4-026E38354A23}"/>
              </a:ext>
            </a:extLst>
          </p:cNvPr>
          <p:cNvSpPr txBox="1"/>
          <p:nvPr/>
        </p:nvSpPr>
        <p:spPr>
          <a:xfrm>
            <a:off x="1459871" y="5213215"/>
            <a:ext cx="43615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Compact and slim to fit easily in pockets or small bags.</a:t>
            </a:r>
          </a:p>
        </p:txBody>
      </p:sp>
    </p:spTree>
    <p:extLst>
      <p:ext uri="{BB962C8B-B14F-4D97-AF65-F5344CB8AC3E}">
        <p14:creationId xmlns:p14="http://schemas.microsoft.com/office/powerpoint/2010/main" val="4961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4303-BC63-122E-1CB4-3DD9F555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C42928BE-2F1C-F68D-EFC7-F7A083D0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260">
            <a:off x="5765426" y="55768"/>
            <a:ext cx="7377249" cy="4924922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A5802D4E-8F27-32FE-84B9-13668C72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41" y="1415147"/>
            <a:ext cx="720000" cy="7200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5A04DB-374D-CA45-103B-8030A077C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41" y="2882837"/>
            <a:ext cx="720000" cy="72000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92959CF-3EAD-87BD-25B1-03822DCC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56" y="4350527"/>
            <a:ext cx="720000" cy="72000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D6D29088-7188-D322-848A-783B59F5A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52EA5BC4-5B7E-2C2A-8F01-9CF8321CE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556" y="5818387"/>
            <a:ext cx="720000" cy="720000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0B754292-F8EC-D221-8F03-6627299A0B33}"/>
              </a:ext>
            </a:extLst>
          </p:cNvPr>
          <p:cNvSpPr txBox="1"/>
          <p:nvPr/>
        </p:nvSpPr>
        <p:spPr>
          <a:xfrm>
            <a:off x="1589312" y="3706000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“What if the thief couldn’t get away so easily?”</a:t>
            </a:r>
            <a:endParaRPr lang="cs-CZ" sz="24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5578AC-7E87-1B77-FE91-1081AD5BA293}"/>
              </a:ext>
            </a:extLst>
          </p:cNvPr>
          <p:cNvSpPr txBox="1"/>
          <p:nvPr/>
        </p:nvSpPr>
        <p:spPr>
          <a:xfrm>
            <a:off x="1930399" y="423949"/>
            <a:ext cx="4441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Wallet theft is a common issue worldwide, leaving victims feeling helpless and losing valuable items.</a:t>
            </a:r>
            <a:endParaRPr lang="cs-CZ" sz="2400" dirty="0"/>
          </a:p>
          <a:p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67EDD91-D848-1C07-815F-3951C455203E}"/>
              </a:ext>
            </a:extLst>
          </p:cNvPr>
          <p:cNvSpPr txBox="1"/>
          <p:nvPr/>
        </p:nvSpPr>
        <p:spPr>
          <a:xfrm>
            <a:off x="5820227" y="5402888"/>
            <a:ext cx="5698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Solution: A wallet that fights back, making theft more inconvenient than ever.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99040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1EEA-C5A4-33B5-1F64-A7FA85EB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60DA06D-4082-1038-0AB8-4FCDEF2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80571">
            <a:off x="5297644" y="2778213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4C88FFFC-CFEF-C61E-2AFF-9AA4D00D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67489EC-BFF0-F4FA-73F2-C9DB108C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E588BA4E-4544-A1D3-0FCA-18D3F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784369D3-3F62-99E2-E1F2-F8A95081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7AD72978-95FE-CC3F-6F63-257A5DF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02184">
            <a:off x="5666082" y="2801716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6FCD8-5023-B785-13F0-21723B9D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271C3F0-7722-4DF2-58B7-F161226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247FA823-A042-B36A-9645-DE0DCBBB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F23AD6BD-57FA-582E-D444-9D9FA4E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D16AD55F-9D31-3EE8-556A-F527E09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148193BC-25A7-33FF-17A2-3061801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13584">
            <a:off x="4817074" y="22143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5ADD90EB-BD65-62C0-B9C4-1D84887CB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79052">
            <a:off x="5336041" y="2816611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AEA4-3DBC-9FDB-3070-1A7DFF2D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C21E6D5C-E4CB-0E6C-73F5-F16705D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7BF69E2C-545B-E565-203B-31168998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F90F058-E823-A840-029E-C6CD8576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49" y="537637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684BDF9D-16EF-4C13-CD7C-1699CF47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17" y="646649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B985D9E5-612C-222F-1C43-450C9B6D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5847212" y="2658828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C3B94152-FE06-38FD-2758-240C25AE3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7685">
            <a:off x="6334285" y="3152885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40822-0E98-E148-5AB2-F26B03FB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619EA26D-566F-EE2F-627F-0D55EF72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75BF50F-5726-DABC-F88A-8E26C54F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8C0A7FD9-0E04-78C6-C743-1162C62D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adý podnikatel Palms na tvář">
            <a:extLst>
              <a:ext uri="{FF2B5EF4-FFF2-40B4-BE49-F238E27FC236}">
                <a16:creationId xmlns:a16="http://schemas.microsoft.com/office/drawing/2014/main" id="{DAC1B99E-77C9-6C96-A76B-6060936E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3" y="602462"/>
            <a:ext cx="18002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ladý podnikatel na hovoru">
            <a:extLst>
              <a:ext uri="{FF2B5EF4-FFF2-40B4-BE49-F238E27FC236}">
                <a16:creationId xmlns:a16="http://schemas.microsoft.com/office/drawing/2014/main" id="{44D14D2A-427B-3E22-40EB-1C7BC848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8" y="609874"/>
            <a:ext cx="25146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9D4DDA9D-40EC-2340-2D13-9608DEA6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 descr="Obsah obrázku kreslené, medvěd, Dětské kresby&#10;&#10;Popis byl vytvořen automaticky">
            <a:extLst>
              <a:ext uri="{FF2B5EF4-FFF2-40B4-BE49-F238E27FC236}">
                <a16:creationId xmlns:a16="http://schemas.microsoft.com/office/drawing/2014/main" id="{389DBE49-0E83-A803-6C93-2F5B0F4E6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888">
            <a:off x="14290344" y="2495598"/>
            <a:ext cx="584408" cy="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1DAF5-7972-E029-BC46-D3A096D1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ízda tramvají lesem - Informační centrum Jablonec n. N.">
            <a:extLst>
              <a:ext uri="{FF2B5EF4-FFF2-40B4-BE49-F238E27FC236}">
                <a16:creationId xmlns:a16="http://schemas.microsoft.com/office/drawing/2014/main" id="{1DF6D3D9-9042-D48D-6BB4-9E735289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88A561DF-733F-B67E-8BA3-C963DA15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56" y="7286249"/>
            <a:ext cx="720000" cy="720000"/>
          </a:xfrm>
          <a:prstGeom prst="rect">
            <a:avLst/>
          </a:prstGeom>
        </p:spPr>
      </p:pic>
      <p:pic>
        <p:nvPicPr>
          <p:cNvPr id="1027" name="Picture 3" descr="Zpětná práce firmy na zadní straně">
            <a:extLst>
              <a:ext uri="{FF2B5EF4-FFF2-40B4-BE49-F238E27FC236}">
                <a16:creationId xmlns:a16="http://schemas.microsoft.com/office/drawing/2014/main" id="{37960132-B37F-7AA3-5937-1167597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86" y="-117538"/>
            <a:ext cx="176212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D Right Hand Finger Click Transparent PNG | Citypng">
            <a:extLst>
              <a:ext uri="{FF2B5EF4-FFF2-40B4-BE49-F238E27FC236}">
                <a16:creationId xmlns:a16="http://schemas.microsoft.com/office/drawing/2014/main" id="{6154ED5D-74BB-D2E5-A249-7BAEBC33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875" l="10000" r="90000">
                        <a14:backgroundMark x1="48750" y1="90375" x2="51875" y2="97625"/>
                        <a14:backgroundMark x1="51875" y1="97625" x2="51625" y2="9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7823">
            <a:off x="13763849" y="2003653"/>
            <a:ext cx="1337016" cy="13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let png images | PNGWing">
            <a:extLst>
              <a:ext uri="{FF2B5EF4-FFF2-40B4-BE49-F238E27FC236}">
                <a16:creationId xmlns:a16="http://schemas.microsoft.com/office/drawing/2014/main" id="{48F3293F-F809-5426-ABCB-281C79A6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67" b="90000" l="4444" r="91667">
                        <a14:foregroundMark x1="9167" y1="28889" x2="68611" y2="9167"/>
                        <a14:foregroundMark x1="68611" y1="9167" x2="75278" y2="20278"/>
                        <a14:foregroundMark x1="71111" y1="18611" x2="43333" y2="21389"/>
                        <a14:foregroundMark x1="66389" y1="18056" x2="74167" y2="16667"/>
                        <a14:foregroundMark x1="71111" y1="15556" x2="57778" y2="15833"/>
                        <a14:foregroundMark x1="88611" y1="36944" x2="96389" y2="71667"/>
                        <a14:foregroundMark x1="96389" y1="71667" x2="91667" y2="84722"/>
                        <a14:foregroundMark x1="91667" y1="84722" x2="89722" y2="85556"/>
                        <a14:foregroundMark x1="79167" y1="44722" x2="76667" y2="45833"/>
                        <a14:foregroundMark x1="6667" y1="41111" x2="7500" y2="25278"/>
                        <a14:foregroundMark x1="7500" y1="25278" x2="9167" y2="24722"/>
                        <a14:foregroundMark x1="6389" y1="39722" x2="4444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810">
            <a:off x="14244419" y="2567538"/>
            <a:ext cx="573624" cy="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lé firmy – palec nahoru">
            <a:extLst>
              <a:ext uri="{FF2B5EF4-FFF2-40B4-BE49-F238E27FC236}">
                <a16:creationId xmlns:a16="http://schemas.microsoft.com/office/drawing/2014/main" id="{00907A17-0A0D-B1F0-B992-50A2EC3A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602462"/>
            <a:ext cx="20383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D4498F-3F12-B766-646C-44730E3B5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6" y="-3930303"/>
            <a:ext cx="20286043" cy="114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303</Words>
  <Application>Microsoft Office PowerPoint</Application>
  <PresentationFormat>Širokoúhlá obrazovka</PresentationFormat>
  <Paragraphs>30</Paragraphs>
  <Slides>16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ui-sans-serif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Kožený</dc:creator>
  <cp:lastModifiedBy>Václav Kožený</cp:lastModifiedBy>
  <cp:revision>10</cp:revision>
  <dcterms:created xsi:type="dcterms:W3CDTF">2024-11-27T08:36:40Z</dcterms:created>
  <dcterms:modified xsi:type="dcterms:W3CDTF">2024-12-03T08:01:35Z</dcterms:modified>
</cp:coreProperties>
</file>